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502" r:id="rId2"/>
    <p:sldId id="589" r:id="rId3"/>
    <p:sldId id="600" r:id="rId4"/>
    <p:sldId id="607" r:id="rId5"/>
    <p:sldId id="591" r:id="rId6"/>
    <p:sldId id="594" r:id="rId7"/>
    <p:sldId id="611" r:id="rId8"/>
    <p:sldId id="604" r:id="rId9"/>
    <p:sldId id="605" r:id="rId10"/>
    <p:sldId id="597" r:id="rId11"/>
    <p:sldId id="612" r:id="rId12"/>
    <p:sldId id="587" r:id="rId13"/>
  </p:sldIdLst>
  <p:sldSz cx="12192000" cy="685800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汉仪大宋简"/>
        <a:cs typeface="汉仪大宋简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汉仪大宋简"/>
        <a:cs typeface="汉仪大宋简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汉仪大宋简"/>
        <a:cs typeface="汉仪大宋简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汉仪大宋简"/>
        <a:cs typeface="汉仪大宋简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汉仪大宋简"/>
        <a:cs typeface="汉仪大宋简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汉仪大宋简"/>
        <a:cs typeface="汉仪大宋简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汉仪大宋简"/>
        <a:cs typeface="汉仪大宋简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汉仪大宋简"/>
        <a:cs typeface="汉仪大宋简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汉仪大宋简"/>
        <a:cs typeface="汉仪大宋简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591300"/>
    <a:srgbClr val="FF9500"/>
    <a:srgbClr val="FFFAE3"/>
    <a:srgbClr val="8E1E00"/>
    <a:srgbClr val="FFF3B6"/>
    <a:srgbClr val="FEFAD3"/>
    <a:srgbClr val="FFFAF0"/>
    <a:srgbClr val="DA1A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3908" autoAdjust="0"/>
  </p:normalViewPr>
  <p:slideViewPr>
    <p:cSldViewPr snapToGrid="0">
      <p:cViewPr varScale="1">
        <p:scale>
          <a:sx n="63" d="100"/>
          <a:sy n="63" d="100"/>
        </p:scale>
        <p:origin x="-12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795C60-AD27-4298-A467-92FE09678FE0}" type="datetimeFigureOut">
              <a:rPr lang="zh-CN" altLang="en-US"/>
              <a:pPr>
                <a:defRPr/>
              </a:pPr>
              <a:t>2018-5-24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CEBF59-DFE2-4DE2-823B-91A7004D44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21731-E0BC-4370-B1F3-07A089F1256B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2D3297-007F-4644-9C96-5612E41214BE}" type="slidenum">
              <a:rPr lang="zh-CN" altLang="en-US" sz="1200">
                <a:latin typeface="+mn-lt"/>
                <a:ea typeface="+mn-ea"/>
                <a:cs typeface="等线"/>
              </a:rPr>
              <a:pPr algn="r">
                <a:defRPr/>
              </a:pPr>
              <a:t>11</a:t>
            </a:fld>
            <a:endParaRPr lang="en-US" altLang="zh-CN" sz="1200">
              <a:latin typeface="+mn-lt"/>
              <a:ea typeface="+mn-ea"/>
              <a:cs typeface="等线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34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F94581-2FB4-46CE-9E22-30EAA5EDB29E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080A6-2576-4598-8B51-2175D1CD8547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A32A83-567A-407C-A33E-7FF8C3CE2BCF}" type="slidenum">
              <a:rPr lang="zh-CN" altLang="en-US">
                <a:solidFill>
                  <a:prstClr val="black"/>
                </a:solidFill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>
              <a:solidFill>
                <a:prstClr val="black"/>
              </a:solidFill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8BE7F-5ACF-48B8-85D0-CEBD05EB8D6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BF339-382D-4FE5-8968-697DC9D928BA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3A64A-8C95-4C17-AF64-4CB78014C76B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D766A-634C-42D0-A49A-5F806C91C56D}" type="slidenum">
              <a:rPr lang="zh-CN" altLang="en-US">
                <a:solidFill>
                  <a:prstClr val="black"/>
                </a:solidFill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>
              <a:solidFill>
                <a:prstClr val="black"/>
              </a:solidFill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88D68-4A24-484B-B140-A9F11C91E6CE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493A9-78BB-4E01-90EB-61CCD2F3DD0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/>
          <p:cNvPicPr>
            <a:picLocks noChangeAspect="1"/>
          </p:cNvPicPr>
          <p:nvPr userDrawn="1"/>
        </p:nvPicPr>
        <p:blipFill>
          <a:blip r:embed="rId2"/>
          <a:srcRect l="6020" t="602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 l="38396" t="29584" b="1278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/>
          <a:srcRect l="10379" t="59767" r="41251" b="7108"/>
          <a:stretch>
            <a:fillRect/>
          </a:stretch>
        </p:blipFill>
        <p:spPr bwMode="auto">
          <a:xfrm>
            <a:off x="0" y="2686050"/>
            <a:ext cx="1219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FFFAF0">
                  <a:alpha val="75000"/>
                </a:srgbClr>
              </a:gs>
              <a:gs pos="0">
                <a:srgbClr val="FFFA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/>
          <a:srcRect l="38396" t="29584" b="1278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4"/>
          <p:cNvPicPr>
            <a:picLocks noChangeAspect="1"/>
          </p:cNvPicPr>
          <p:nvPr userDrawn="1"/>
        </p:nvPicPr>
        <p:blipFill>
          <a:blip r:embed="rId3"/>
          <a:srcRect l="10379" t="59767" r="41251" b="7108"/>
          <a:stretch>
            <a:fillRect/>
          </a:stretch>
        </p:blipFill>
        <p:spPr bwMode="auto">
          <a:xfrm>
            <a:off x="0" y="2686050"/>
            <a:ext cx="1219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FFFAF0">
                  <a:alpha val="75000"/>
                </a:srgbClr>
              </a:gs>
              <a:gs pos="0">
                <a:srgbClr val="FFFA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" name="组合 8"/>
          <p:cNvGrpSpPr>
            <a:grpSpLocks noChangeAspect="1"/>
          </p:cNvGrpSpPr>
          <p:nvPr userDrawn="1"/>
        </p:nvGrpSpPr>
        <p:grpSpPr bwMode="auto">
          <a:xfrm>
            <a:off x="247650" y="298450"/>
            <a:ext cx="1616075" cy="865188"/>
            <a:chOff x="6205199" y="-1470443"/>
            <a:chExt cx="2475118" cy="1323336"/>
          </a:xfrm>
        </p:grpSpPr>
        <p:sp>
          <p:nvSpPr>
            <p:cNvPr id="6" name="Freeform 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684176" y="-1470443"/>
              <a:ext cx="1996141" cy="1116944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6205199" y="-1344180"/>
              <a:ext cx="2231983" cy="1197073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Freeform 5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 bwMode="auto">
            <a:xfrm>
              <a:off x="7019703" y="-1013953"/>
              <a:ext cx="663759" cy="660454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  <a:gs pos="55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9" name="直接连接符 12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671638" y="1011238"/>
            <a:ext cx="105203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特雅宋简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方正特雅宋简"/>
          <a:cs typeface="方正特雅宋简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汉仪大宋简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汉仪大宋简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汉仪大宋简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汉仪大宋简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汉仪大宋简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693863"/>
            <a:ext cx="8969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图片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775" y="679450"/>
            <a:ext cx="15573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图片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9499">
            <a:off x="939800" y="2119313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图片 15"/>
          <p:cNvPicPr>
            <a:picLocks noChangeAspect="1"/>
          </p:cNvPicPr>
          <p:nvPr/>
        </p:nvPicPr>
        <p:blipFill>
          <a:blip r:embed="rId6"/>
          <a:srcRect t="59767" r="41251"/>
          <a:stretch>
            <a:fillRect/>
          </a:stretch>
        </p:blipFill>
        <p:spPr bwMode="auto">
          <a:xfrm>
            <a:off x="0" y="2686050"/>
            <a:ext cx="1219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t="75188" r="72649"/>
          <a:stretch>
            <a:fillRect/>
          </a:stretch>
        </p:blipFill>
        <p:spPr bwMode="auto">
          <a:xfrm>
            <a:off x="0" y="36576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图片 17"/>
          <p:cNvPicPr>
            <a:picLocks noChangeAspect="1"/>
          </p:cNvPicPr>
          <p:nvPr/>
        </p:nvPicPr>
        <p:blipFill>
          <a:blip r:embed="rId8"/>
          <a:srcRect t="69707"/>
          <a:stretch>
            <a:fillRect/>
          </a:stretch>
        </p:blipFill>
        <p:spPr bwMode="auto">
          <a:xfrm>
            <a:off x="0" y="5249863"/>
            <a:ext cx="12192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rcRect l="86194" t="57729" b="16991"/>
          <a:stretch>
            <a:fillRect/>
          </a:stretch>
        </p:blipFill>
        <p:spPr bwMode="auto">
          <a:xfrm>
            <a:off x="10815638" y="3429000"/>
            <a:ext cx="1376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rcRect r="10001"/>
          <a:stretch>
            <a:fillRect/>
          </a:stretch>
        </p:blipFill>
        <p:spPr bwMode="auto">
          <a:xfrm>
            <a:off x="7750175" y="5726113"/>
            <a:ext cx="44418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矩形 8"/>
          <p:cNvSpPr>
            <a:spLocks noChangeArrowheads="1"/>
          </p:cNvSpPr>
          <p:nvPr/>
        </p:nvSpPr>
        <p:spPr bwMode="auto">
          <a:xfrm>
            <a:off x="1709738" y="3167063"/>
            <a:ext cx="87899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主持人：林琳</a:t>
            </a:r>
            <a:endParaRPr lang="en-US" altLang="zh-CN" sz="3600" b="1">
              <a:solidFill>
                <a:srgbClr val="8E1E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en-US" altLang="zh-CN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2018</a:t>
            </a:r>
            <a:r>
              <a:rPr lang="zh-CN" altLang="en-US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24 </a:t>
            </a:r>
            <a:r>
              <a:rPr lang="zh-CN" altLang="en-US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日</a:t>
            </a:r>
          </a:p>
        </p:txBody>
      </p:sp>
      <p:sp>
        <p:nvSpPr>
          <p:cNvPr id="20" name="党">
            <a:extLst>
              <a:ext uri="{FF2B5EF4-FFF2-40B4-BE49-F238E27FC236}"/>
            </a:extLst>
          </p:cNvPr>
          <p:cNvSpPr txBox="1"/>
          <p:nvPr/>
        </p:nvSpPr>
        <p:spPr>
          <a:xfrm>
            <a:off x="1645557" y="1412223"/>
            <a:ext cx="8773886" cy="1107995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ln w="3175">
                  <a:noFill/>
                </a:ln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  <a:cs typeface="八大山人 V2007" panose="020006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青年党</a:t>
            </a:r>
            <a:r>
              <a:rPr lang="zh-CN" altLang="en-US" sz="6600" dirty="0" smtClean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校第二次讲座</a:t>
            </a:r>
            <a:endParaRPr lang="en-US" altLang="zh-CN" sz="6600" dirty="0">
              <a:ln w="12700">
                <a:noFill/>
              </a:ln>
              <a:gradFill>
                <a:gsLst>
                  <a:gs pos="50000">
                    <a:srgbClr val="FF0000"/>
                  </a:gs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effectLst>
                <a:glow rad="190500">
                  <a:schemeClr val="accent4">
                    <a:lumMod val="20000"/>
                    <a:lumOff val="80000"/>
                  </a:schemeClr>
                </a:glo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155" name="Picture 5" descr="C:\Documents and Settings\Administrator\桌面\0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31438" y="708025"/>
            <a:ext cx="16684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81538" y="5081588"/>
            <a:ext cx="28448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4"/>
          <p:cNvSpPr txBox="1">
            <a:spLocks noChangeArrowheads="1"/>
          </p:cNvSpPr>
          <p:nvPr/>
        </p:nvSpPr>
        <p:spPr bwMode="auto">
          <a:xfrm>
            <a:off x="385763" y="1371600"/>
            <a:ext cx="115141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ea typeface="华文楷体" pitchFamily="2" charset="-122"/>
              </a:rPr>
              <a:t>当代青年是同新时代共同前进的一代。广大青年既拥有广阔发展空间，也承载着伟大时代使命。每一个青年都应该成为社会主义建设者和接班人，不辱时代使命，不负人民期望。</a:t>
            </a:r>
            <a:endParaRPr lang="zh-CN" altLang="en-US" sz="2800">
              <a:ea typeface="华文楷体" pitchFamily="2" charset="-122"/>
            </a:endParaRPr>
          </a:p>
          <a:p>
            <a:endParaRPr lang="zh-CN" altLang="en-US" sz="2800">
              <a:ea typeface="华文楷体" pitchFamily="2" charset="-122"/>
            </a:endParaRPr>
          </a:p>
          <a:p>
            <a:r>
              <a:rPr lang="zh-CN" altLang="en-US" sz="2800">
                <a:ea typeface="华文楷体" pitchFamily="2" charset="-122"/>
              </a:rPr>
              <a:t>一、要爱国，忠于</a:t>
            </a:r>
            <a:r>
              <a:rPr lang="zh-CN" altLang="zh-CN" sz="2800">
                <a:ea typeface="华文楷体" pitchFamily="2" charset="-122"/>
              </a:rPr>
              <a:t>祖国</a:t>
            </a:r>
            <a:r>
              <a:rPr lang="zh-CN" altLang="en-US" sz="2800">
                <a:ea typeface="华文楷体" pitchFamily="2" charset="-122"/>
              </a:rPr>
              <a:t>。爱国是人世间最深层，最持久的情感，是一个人立德之源，立功之本。</a:t>
            </a:r>
          </a:p>
          <a:p>
            <a:endParaRPr lang="zh-CN" altLang="en-US" sz="2800">
              <a:ea typeface="华文楷体" pitchFamily="2" charset="-122"/>
            </a:endParaRPr>
          </a:p>
          <a:p>
            <a:r>
              <a:rPr lang="zh-CN" altLang="en-US" sz="2800">
                <a:ea typeface="华文楷体" pitchFamily="2" charset="-122"/>
              </a:rPr>
              <a:t>二、要励志，</a:t>
            </a:r>
            <a:r>
              <a:rPr lang="zh-CN" altLang="zh-CN" sz="2800">
                <a:ea typeface="华文楷体" pitchFamily="2" charset="-122"/>
              </a:rPr>
              <a:t>立鸿鹄志、做</a:t>
            </a:r>
            <a:r>
              <a:rPr lang="zh-CN" altLang="en-US" sz="2800">
                <a:ea typeface="华文楷体" pitchFamily="2" charset="-122"/>
              </a:rPr>
              <a:t>奋斗者。</a:t>
            </a:r>
            <a:r>
              <a:rPr lang="zh-CN" altLang="zh-CN" sz="2800">
                <a:ea typeface="华文楷体" pitchFamily="2" charset="-122"/>
              </a:rPr>
              <a:t>了解中华民族历史，秉承中华文化基因，有民族自豪感和文化自信心，把自己的理想同祖国的前途、把自己的人生同民族的命运紧密联系在一起，扎根人民，奉献国家。</a:t>
            </a:r>
            <a:endParaRPr lang="zh-CN" altLang="en-US" sz="2800">
              <a:ea typeface="华文楷体" pitchFamily="2" charset="-122"/>
            </a:endParaRPr>
          </a:p>
          <a:p>
            <a:endParaRPr lang="zh-CN" altLang="zh-CN" sz="2800">
              <a:ea typeface="华文楷体" pitchFamily="2" charset="-122"/>
            </a:endParaRPr>
          </a:p>
          <a:p>
            <a:endParaRPr lang="zh-CN" altLang="zh-CN" sz="2800">
              <a:ea typeface="华文楷体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12938" y="425450"/>
            <a:ext cx="5519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特雅宋简"/>
                <a:ea typeface="方正特雅宋简"/>
                <a:cs typeface="方正特雅宋简"/>
              </a:rPr>
              <a:t>习总书记“五四青年节”寄语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4"/>
          <p:cNvSpPr txBox="1">
            <a:spLocks noChangeArrowheads="1"/>
          </p:cNvSpPr>
          <p:nvPr/>
        </p:nvSpPr>
        <p:spPr bwMode="auto">
          <a:xfrm>
            <a:off x="385763" y="1895475"/>
            <a:ext cx="115141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ea typeface="华文楷体" pitchFamily="2" charset="-122"/>
              </a:rPr>
              <a:t>三、要求真，求真学问，练真本领。学习就必须求真理、悟真理、明事理。</a:t>
            </a:r>
            <a:r>
              <a:rPr lang="zh-CN" altLang="zh-CN" sz="2800">
                <a:ea typeface="华文楷体" pitchFamily="2" charset="-122"/>
              </a:rPr>
              <a:t>通过学习知识，掌握事物发展规律，丰富学识，增长见识，更好为国争光、为民造福。</a:t>
            </a:r>
            <a:endParaRPr lang="zh-CN" altLang="en-US" sz="2800">
              <a:ea typeface="华文楷体" pitchFamily="2" charset="-122"/>
            </a:endParaRPr>
          </a:p>
          <a:p>
            <a:endParaRPr lang="zh-CN" altLang="en-US" sz="2800">
              <a:ea typeface="华文楷体" pitchFamily="2" charset="-122"/>
            </a:endParaRPr>
          </a:p>
          <a:p>
            <a:r>
              <a:rPr lang="zh-CN" altLang="en-US" sz="2800">
                <a:ea typeface="华文楷体" pitchFamily="2" charset="-122"/>
              </a:rPr>
              <a:t>四、</a:t>
            </a:r>
            <a:r>
              <a:rPr lang="zh-CN" altLang="zh-CN" sz="2800">
                <a:ea typeface="华文楷体" pitchFamily="2" charset="-122"/>
              </a:rPr>
              <a:t>要</a:t>
            </a:r>
            <a:r>
              <a:rPr lang="zh-CN" altLang="en-US" sz="2800">
                <a:ea typeface="华文楷体" pitchFamily="2" charset="-122"/>
              </a:rPr>
              <a:t>力行、</a:t>
            </a:r>
            <a:r>
              <a:rPr lang="zh-CN" altLang="zh-CN" sz="2800">
                <a:ea typeface="华文楷体" pitchFamily="2" charset="-122"/>
              </a:rPr>
              <a:t>知行合一、做实干家</a:t>
            </a:r>
            <a:r>
              <a:rPr lang="zh-CN" altLang="en-US" sz="2800">
                <a:ea typeface="华文楷体" pitchFamily="2" charset="-122"/>
              </a:rPr>
              <a:t>。</a:t>
            </a:r>
            <a:r>
              <a:rPr lang="zh-CN" altLang="zh-CN" sz="2800">
                <a:ea typeface="华文楷体" pitchFamily="2" charset="-122"/>
              </a:rPr>
              <a:t>要以社会主义建设者和接班人的使命担当，为全面建成小康社会、全面建设社会主义现代化强国而努力奋斗，让中华民族伟大复兴在我们的奋斗中梦想成真。</a:t>
            </a:r>
          </a:p>
          <a:p>
            <a:endParaRPr lang="zh-CN" altLang="zh-CN" sz="2800">
              <a:ea typeface="华文楷体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12938" y="425450"/>
            <a:ext cx="5519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特雅宋简"/>
                <a:ea typeface="方正特雅宋简"/>
                <a:cs typeface="方正特雅宋简"/>
              </a:rPr>
              <a:t>习总书记“五四青年节”寄语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5"/>
          <p:cNvPicPr>
            <a:picLocks noChangeAspect="1"/>
          </p:cNvPicPr>
          <p:nvPr/>
        </p:nvPicPr>
        <p:blipFill>
          <a:blip r:embed="rId3"/>
          <a:srcRect t="59767" r="41251"/>
          <a:stretch>
            <a:fillRect/>
          </a:stretch>
        </p:blipFill>
        <p:spPr bwMode="auto">
          <a:xfrm>
            <a:off x="0" y="2686050"/>
            <a:ext cx="1219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75188" r="72649"/>
          <a:stretch>
            <a:fillRect/>
          </a:stretch>
        </p:blipFill>
        <p:spPr bwMode="auto">
          <a:xfrm>
            <a:off x="0" y="36576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69707"/>
          <a:stretch>
            <a:fillRect/>
          </a:stretch>
        </p:blipFill>
        <p:spPr bwMode="auto">
          <a:xfrm>
            <a:off x="0" y="5249863"/>
            <a:ext cx="12192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l="86194" t="57729" b="16991"/>
          <a:stretch>
            <a:fillRect/>
          </a:stretch>
        </p:blipFill>
        <p:spPr bwMode="auto">
          <a:xfrm>
            <a:off x="10815638" y="3429000"/>
            <a:ext cx="1376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r="10001"/>
          <a:stretch>
            <a:fillRect/>
          </a:stretch>
        </p:blipFill>
        <p:spPr bwMode="auto">
          <a:xfrm>
            <a:off x="7750175" y="5726113"/>
            <a:ext cx="44418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1538" y="5081588"/>
            <a:ext cx="28448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党">
            <a:extLst>
              <a:ext uri="{FF2B5EF4-FFF2-40B4-BE49-F238E27FC236}"/>
            </a:extLst>
          </p:cNvPr>
          <p:cNvSpPr txBox="1"/>
          <p:nvPr/>
        </p:nvSpPr>
        <p:spPr>
          <a:xfrm>
            <a:off x="1709057" y="1926999"/>
            <a:ext cx="8773886" cy="1200329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ln w="3175">
                  <a:noFill/>
                </a:ln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  <a:cs typeface="八大山人 V2007" panose="020006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0" dirty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感谢</a:t>
            </a:r>
            <a:r>
              <a:rPr lang="zh-CN" altLang="en-US" sz="7200" b="0" dirty="0" smtClean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大家</a:t>
            </a:r>
            <a:endParaRPr lang="en-US" altLang="zh-CN" sz="7200" b="0" dirty="0">
              <a:ln w="12700">
                <a:noFill/>
              </a:ln>
              <a:gradFill>
                <a:gsLst>
                  <a:gs pos="50000">
                    <a:srgbClr val="FF0000"/>
                  </a:gs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effectLst>
                <a:glow rad="190500">
                  <a:schemeClr val="accent4">
                    <a:lumMod val="20000"/>
                    <a:lumOff val="80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0 0.15972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693863"/>
            <a:ext cx="8969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图片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775" y="679450"/>
            <a:ext cx="15573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图片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9499">
            <a:off x="939800" y="2119313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图片 15"/>
          <p:cNvPicPr>
            <a:picLocks noChangeAspect="1"/>
          </p:cNvPicPr>
          <p:nvPr/>
        </p:nvPicPr>
        <p:blipFill>
          <a:blip r:embed="rId6"/>
          <a:srcRect t="59767" r="41251"/>
          <a:stretch>
            <a:fillRect/>
          </a:stretch>
        </p:blipFill>
        <p:spPr bwMode="auto">
          <a:xfrm>
            <a:off x="0" y="2686050"/>
            <a:ext cx="1219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t="75188" r="72649"/>
          <a:stretch>
            <a:fillRect/>
          </a:stretch>
        </p:blipFill>
        <p:spPr bwMode="auto">
          <a:xfrm>
            <a:off x="0" y="36576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图片 17"/>
          <p:cNvPicPr>
            <a:picLocks noChangeAspect="1"/>
          </p:cNvPicPr>
          <p:nvPr/>
        </p:nvPicPr>
        <p:blipFill>
          <a:blip r:embed="rId8"/>
          <a:srcRect t="69707"/>
          <a:stretch>
            <a:fillRect/>
          </a:stretch>
        </p:blipFill>
        <p:spPr bwMode="auto">
          <a:xfrm>
            <a:off x="0" y="5249863"/>
            <a:ext cx="12192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rcRect l="86194" t="57729" b="16991"/>
          <a:stretch>
            <a:fillRect/>
          </a:stretch>
        </p:blipFill>
        <p:spPr bwMode="auto">
          <a:xfrm>
            <a:off x="10815638" y="3429000"/>
            <a:ext cx="1376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rcRect r="10001"/>
          <a:stretch>
            <a:fillRect/>
          </a:stretch>
        </p:blipFill>
        <p:spPr bwMode="auto">
          <a:xfrm>
            <a:off x="7750175" y="5726113"/>
            <a:ext cx="44418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党">
            <a:extLst>
              <a:ext uri="{FF2B5EF4-FFF2-40B4-BE49-F238E27FC236}"/>
            </a:extLst>
          </p:cNvPr>
          <p:cNvSpPr txBox="1"/>
          <p:nvPr/>
        </p:nvSpPr>
        <p:spPr>
          <a:xfrm>
            <a:off x="-130972" y="1711497"/>
            <a:ext cx="12453944" cy="1015663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ln w="3175">
                  <a:noFill/>
                </a:ln>
                <a:gradFill>
                  <a:gsLst>
                    <a:gs pos="10000">
                      <a:srgbClr val="C00000"/>
                    </a:gs>
                    <a:gs pos="70000">
                      <a:srgbClr val="FF0000"/>
                    </a:gs>
                  </a:gsLst>
                  <a:lin ang="5400000" scaled="0"/>
                </a:gradFill>
                <a:latin typeface="Century Gothic" panose="020B0502020202020204" pitchFamily="34" charset="0"/>
                <a:ea typeface="微软雅黑" panose="020B0503020204020204" pitchFamily="34" charset="-122"/>
                <a:cs typeface="八大山人 V2007" panose="020006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不忘初心跟党</a:t>
            </a:r>
            <a:r>
              <a:rPr lang="zh-CN" altLang="en-US" sz="6000" dirty="0" smtClean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走  </a:t>
            </a:r>
            <a:r>
              <a:rPr lang="zh-CN" altLang="en-US" sz="6000" dirty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学习</a:t>
            </a:r>
            <a:r>
              <a:rPr lang="zh-CN" altLang="en-US" sz="6000" dirty="0" smtClean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十九</a:t>
            </a:r>
            <a:r>
              <a:rPr lang="zh-CN" altLang="en-US" sz="6000" dirty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大精神</a:t>
            </a:r>
            <a:endParaRPr lang="en-US" altLang="zh-CN" sz="6000" dirty="0">
              <a:ln w="12700">
                <a:noFill/>
              </a:ln>
              <a:gradFill>
                <a:gsLst>
                  <a:gs pos="50000">
                    <a:srgbClr val="FF0000"/>
                  </a:gs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0"/>
              </a:gradFill>
              <a:effectLst>
                <a:glow rad="190500">
                  <a:schemeClr val="accent4">
                    <a:lumMod val="20000"/>
                    <a:lumOff val="80000"/>
                  </a:schemeClr>
                </a:glo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8202" name="Picture 5" descr="C:\Documents and Settings\Administrator\桌面\0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31438" y="708025"/>
            <a:ext cx="16684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矩形 13"/>
          <p:cNvSpPr>
            <a:spLocks noChangeArrowheads="1"/>
          </p:cNvSpPr>
          <p:nvPr/>
        </p:nvSpPr>
        <p:spPr bwMode="auto">
          <a:xfrm>
            <a:off x="1709738" y="3071813"/>
            <a:ext cx="87899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上海市香山中学党支部</a:t>
            </a:r>
            <a:endParaRPr lang="en-US" altLang="zh-CN" sz="3600" b="1">
              <a:solidFill>
                <a:srgbClr val="8E1E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en-US" altLang="zh-CN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2018</a:t>
            </a:r>
            <a:r>
              <a:rPr lang="zh-CN" altLang="en-US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月 </a:t>
            </a:r>
            <a:r>
              <a:rPr lang="en-US" altLang="zh-CN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24 </a:t>
            </a:r>
            <a:r>
              <a:rPr lang="zh-CN" altLang="en-US" sz="4000" b="1">
                <a:solidFill>
                  <a:srgbClr val="8E1E00"/>
                </a:solidFill>
                <a:latin typeface="华文新魏" pitchFamily="2" charset="-122"/>
                <a:ea typeface="华文新魏" pitchFamily="2" charset="-122"/>
              </a:rPr>
              <a:t>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81538" y="5081588"/>
            <a:ext cx="28448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2"/>
          <p:cNvPicPr>
            <a:picLocks noChangeAspect="1"/>
          </p:cNvPicPr>
          <p:nvPr/>
        </p:nvPicPr>
        <p:blipFill>
          <a:blip r:embed="rId3"/>
          <a:srcRect t="59767" r="41251"/>
          <a:stretch>
            <a:fillRect/>
          </a:stretch>
        </p:blipFill>
        <p:spPr bwMode="auto">
          <a:xfrm>
            <a:off x="0" y="2686050"/>
            <a:ext cx="1219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图片 4"/>
          <p:cNvPicPr>
            <a:picLocks noChangeAspect="1"/>
          </p:cNvPicPr>
          <p:nvPr/>
        </p:nvPicPr>
        <p:blipFill>
          <a:blip r:embed="rId4"/>
          <a:srcRect t="69707"/>
          <a:stretch>
            <a:fillRect/>
          </a:stretch>
        </p:blipFill>
        <p:spPr bwMode="auto">
          <a:xfrm>
            <a:off x="0" y="5249863"/>
            <a:ext cx="12192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511" t="56718" r="63321" b="17085"/>
          <a:stretch>
            <a:fillRect/>
          </a:stretch>
        </p:blipFill>
        <p:spPr bwMode="auto">
          <a:xfrm>
            <a:off x="0" y="3602038"/>
            <a:ext cx="29146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>
            <a:extLst>
              <a:ext uri="{FF2B5EF4-FFF2-40B4-BE49-F238E27FC236}"/>
            </a:extLst>
          </p:cNvPr>
          <p:cNvGrpSpPr/>
          <p:nvPr/>
        </p:nvGrpSpPr>
        <p:grpSpPr>
          <a:xfrm>
            <a:off x="5219048" y="690293"/>
            <a:ext cx="1769143" cy="1769143"/>
            <a:chOff x="3851921" y="107991"/>
            <a:chExt cx="1792566" cy="1792567"/>
          </a:xfrm>
          <a:solidFill>
            <a:srgbClr val="FF0000"/>
          </a:solidFill>
          <a:effectLst/>
        </p:grpSpPr>
        <p:sp>
          <p:nvSpPr>
            <p:cNvPr id="11" name="Freeform 29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entury Gothic"/>
                <a:cs typeface="+mn-cs"/>
              </a:endParaRPr>
            </a:p>
          </p:txBody>
        </p:sp>
        <p:sp>
          <p:nvSpPr>
            <p:cNvPr id="12" name="任意多边形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73212" y="2698082"/>
            <a:ext cx="50321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dirty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rgbClr val="FFC000">
                      <a:lumMod val="20000"/>
                      <a:lumOff val="80000"/>
                    </a:srgbClr>
                  </a:glow>
                </a:effectLst>
                <a:latin typeface="方正特雅宋简" panose="02000000000000000000" pitchFamily="2" charset="-122"/>
                <a:ea typeface="方正特雅宋简" panose="02000000000000000000" pitchFamily="2" charset="-122"/>
                <a:cs typeface="八大山人 V2007" panose="02000600000000000000" pitchFamily="2" charset="-122"/>
              </a:rPr>
              <a:t>党团的基本概况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 b="38788"/>
          <a:stretch>
            <a:fillRect/>
          </a:stretch>
        </p:blipFill>
        <p:spPr bwMode="auto">
          <a:xfrm>
            <a:off x="0" y="5292725"/>
            <a:ext cx="12192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r="11313" b="18214"/>
          <a:stretch>
            <a:fillRect/>
          </a:stretch>
        </p:blipFill>
        <p:spPr bwMode="auto">
          <a:xfrm>
            <a:off x="7715250" y="5270500"/>
            <a:ext cx="4476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3050" y="5272088"/>
            <a:ext cx="25384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rcRect l="2675" t="67090" r="43970" b="16916"/>
          <a:stretch>
            <a:fillRect/>
          </a:stretch>
        </p:blipFill>
        <p:spPr bwMode="auto">
          <a:xfrm>
            <a:off x="0" y="4895850"/>
            <a:ext cx="4362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文本框 11"/>
          <p:cNvSpPr txBox="1">
            <a:spLocks noChangeArrowheads="1"/>
          </p:cNvSpPr>
          <p:nvPr/>
        </p:nvSpPr>
        <p:spPr bwMode="auto">
          <a:xfrm>
            <a:off x="1114425" y="1200150"/>
            <a:ext cx="526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方正特雅宋简"/>
                <a:ea typeface="方正特雅宋简"/>
                <a:cs typeface="方正特雅宋简"/>
              </a:rPr>
              <a:t>共青团组织的基本概况</a:t>
            </a:r>
          </a:p>
        </p:txBody>
      </p:sp>
      <p:sp>
        <p:nvSpPr>
          <p:cNvPr id="12294" name="文本框 12"/>
          <p:cNvSpPr txBox="1">
            <a:spLocks noChangeArrowheads="1"/>
          </p:cNvSpPr>
          <p:nvPr/>
        </p:nvSpPr>
        <p:spPr bwMode="auto">
          <a:xfrm>
            <a:off x="990600" y="2130425"/>
            <a:ext cx="4840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/>
                <a:ea typeface="微软雅黑"/>
                <a:cs typeface="微软雅黑"/>
              </a:rPr>
              <a:t>共青团的性质：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中国共产主义青年团</a:t>
            </a:r>
            <a:r>
              <a:rPr lang="zh-CN" altLang="zh-CN" sz="2400">
                <a:latin typeface="华文楷体" pitchFamily="2" charset="-122"/>
                <a:ea typeface="华文楷体" pitchFamily="2" charset="-122"/>
              </a:rPr>
              <a:t>是中国共产党领导的先进青年的群众组织，是广大青年在实践中学习中国特色社会主义和共产主义的学校，是中国共产党的助手和后备军</a:t>
            </a:r>
            <a:r>
              <a:rPr lang="en-US" altLang="zh-CN" sz="240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sz="240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5" name="文本框 13"/>
          <p:cNvSpPr txBox="1">
            <a:spLocks noChangeArrowheads="1"/>
          </p:cNvSpPr>
          <p:nvPr/>
        </p:nvSpPr>
        <p:spPr bwMode="auto">
          <a:xfrm>
            <a:off x="6311900" y="1579563"/>
            <a:ext cx="4841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/>
                <a:ea typeface="微软雅黑"/>
                <a:cs typeface="微软雅黑"/>
              </a:rPr>
              <a:t>共青团的宗旨：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共青团是中国共产党领导下的先进青年的群众组织，是党的助手和后备军，是党和政府联系青年群众的桥梁和纽带，是国家政权的重要社会支柱之一。秉承着爱国、进步、民主、科学的精神，遵循勤奋严谨、求实创新的作风，以服务社会，服务青年，一切从人民的利益出发，全心全意为人民服务为宗旨，与时俱进，开拓进取，努力开创共青团工作新局面。</a:t>
            </a:r>
          </a:p>
        </p:txBody>
      </p:sp>
      <p:sp>
        <p:nvSpPr>
          <p:cNvPr id="12296" name="矩形 14"/>
          <p:cNvSpPr>
            <a:spLocks noChangeArrowheads="1"/>
          </p:cNvSpPr>
          <p:nvPr/>
        </p:nvSpPr>
        <p:spPr bwMode="auto">
          <a:xfrm>
            <a:off x="990600" y="4530725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/>
                <a:ea typeface="微软雅黑"/>
                <a:cs typeface="微软雅黑"/>
              </a:rPr>
              <a:t>共青团团歌 ：</a:t>
            </a:r>
            <a:endParaRPr lang="en-US" altLang="zh-CN" sz="2400">
              <a:latin typeface="微软雅黑"/>
              <a:ea typeface="微软雅黑"/>
              <a:cs typeface="微软雅黑"/>
            </a:endParaRPr>
          </a:p>
          <a:p>
            <a:r>
              <a:rPr lang="en-US" altLang="zh-CN" sz="2400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sz="2400">
                <a:latin typeface="微软雅黑"/>
                <a:ea typeface="微软雅黑"/>
                <a:cs typeface="微软雅黑"/>
              </a:rPr>
              <a:t>光荣啊 中国共青团</a:t>
            </a:r>
            <a:r>
              <a:rPr lang="en-US" altLang="zh-CN" sz="2400">
                <a:latin typeface="微软雅黑"/>
                <a:ea typeface="微软雅黑"/>
                <a:cs typeface="微软雅黑"/>
              </a:rPr>
              <a:t>》</a:t>
            </a:r>
            <a:endParaRPr lang="zh-CN" altLang="en-US" sz="240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22788" y="4641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23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17725"/>
            <a:ext cx="6869113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1619250" y="1468438"/>
            <a:ext cx="4697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中国共产主义青年团团旗</a:t>
            </a:r>
          </a:p>
        </p:txBody>
      </p:sp>
      <p:sp>
        <p:nvSpPr>
          <p:cNvPr id="14339" name="文本框 6"/>
          <p:cNvSpPr txBox="1">
            <a:spLocks noChangeArrowheads="1"/>
          </p:cNvSpPr>
          <p:nvPr/>
        </p:nvSpPr>
        <p:spPr bwMode="auto">
          <a:xfrm>
            <a:off x="7785100" y="2390775"/>
            <a:ext cx="41021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共青团团旗是中国共产主义青年团的性质和任务的象征。</a:t>
            </a:r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中国共产主义青年团的团旗旗面为红色，象征革命胜利；左上角缀有黄色五角星，周围环绕黄色圆圈，象征着中国青年一代紧密地团结在中国共产党周围。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912938" y="425450"/>
            <a:ext cx="475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方正特雅宋简"/>
                <a:ea typeface="方正特雅宋简"/>
                <a:cs typeface="方正特雅宋简"/>
              </a:rPr>
              <a:t>共青团组织的基本概况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2"/>
          <p:cNvGrpSpPr>
            <a:grpSpLocks/>
          </p:cNvGrpSpPr>
          <p:nvPr/>
        </p:nvGrpSpPr>
        <p:grpSpPr bwMode="auto">
          <a:xfrm>
            <a:off x="4889500" y="1408113"/>
            <a:ext cx="6867525" cy="4643437"/>
            <a:chOff x="533836" y="1407694"/>
            <a:chExt cx="6868404" cy="4644190"/>
          </a:xfrm>
        </p:grpSpPr>
        <p:pic>
          <p:nvPicPr>
            <p:cNvPr id="16390" name="图片 7"/>
            <p:cNvPicPr>
              <a:picLocks noChangeAspect="1"/>
            </p:cNvPicPr>
            <p:nvPr/>
          </p:nvPicPr>
          <p:blipFill>
            <a:blip r:embed="rId3"/>
            <a:srcRect b="23618"/>
            <a:stretch>
              <a:fillRect/>
            </a:stretch>
          </p:blipFill>
          <p:spPr bwMode="auto">
            <a:xfrm>
              <a:off x="533836" y="2117184"/>
              <a:ext cx="6868404" cy="393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文本框 8"/>
            <p:cNvSpPr txBox="1">
              <a:spLocks noChangeArrowheads="1"/>
            </p:cNvSpPr>
            <p:nvPr/>
          </p:nvSpPr>
          <p:spPr bwMode="auto">
            <a:xfrm>
              <a:off x="2439414" y="1407694"/>
              <a:ext cx="30572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  <a:latin typeface="华文新魏" pitchFamily="2" charset="-122"/>
                  <a:ea typeface="华文新魏" pitchFamily="2" charset="-122"/>
                </a:rPr>
                <a:t>中国共产党党旗</a:t>
              </a:r>
            </a:p>
          </p:txBody>
        </p:sp>
      </p:grpSp>
      <p:sp>
        <p:nvSpPr>
          <p:cNvPr id="16386" name="文本框 10"/>
          <p:cNvSpPr txBox="1">
            <a:spLocks noChangeArrowheads="1"/>
          </p:cNvSpPr>
          <p:nvPr/>
        </p:nvSpPr>
        <p:spPr bwMode="auto">
          <a:xfrm>
            <a:off x="382588" y="1339850"/>
            <a:ext cx="42354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微软雅黑"/>
                <a:ea typeface="微软雅黑"/>
                <a:cs typeface="微软雅黑"/>
              </a:rPr>
              <a:t>中国共产党的性质：</a:t>
            </a: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中国共产党是中国工人阶级的先锋队，同时是中国人民和中华民族的先锋队，是中国特色社会主义事业的领导核心，代表中国先进生产力的发展要求，代表中国先进文化的前进方向，代表中国最广大人民的根本利益</a:t>
            </a:r>
          </a:p>
        </p:txBody>
      </p:sp>
      <p:sp>
        <p:nvSpPr>
          <p:cNvPr id="16387" name="文本框 11"/>
          <p:cNvSpPr txBox="1">
            <a:spLocks noChangeArrowheads="1"/>
          </p:cNvSpPr>
          <p:nvPr/>
        </p:nvSpPr>
        <p:spPr bwMode="auto">
          <a:xfrm>
            <a:off x="368300" y="3608388"/>
            <a:ext cx="423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微软雅黑"/>
                <a:ea typeface="微软雅黑"/>
                <a:cs typeface="微软雅黑"/>
              </a:rPr>
              <a:t>中国共产党的宗旨：</a:t>
            </a: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全心全意为人民服务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912938" y="4254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方正特雅宋简"/>
                <a:ea typeface="方正特雅宋简"/>
                <a:cs typeface="方正特雅宋简"/>
              </a:rPr>
              <a:t>党组织的基本概况</a:t>
            </a:r>
          </a:p>
        </p:txBody>
      </p:sp>
      <p:sp>
        <p:nvSpPr>
          <p:cNvPr id="16389" name="文本框 11"/>
          <p:cNvSpPr txBox="1">
            <a:spLocks noChangeArrowheads="1"/>
          </p:cNvSpPr>
          <p:nvPr/>
        </p:nvSpPr>
        <p:spPr bwMode="auto">
          <a:xfrm>
            <a:off x="328613" y="4378325"/>
            <a:ext cx="43116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微软雅黑"/>
                <a:ea typeface="微软雅黑"/>
                <a:cs typeface="微软雅黑"/>
              </a:rPr>
              <a:t>党旗的含义：</a:t>
            </a:r>
            <a:r>
              <a:rPr lang="zh-CN" altLang="en-US" sz="2000">
                <a:latin typeface="华文楷体" pitchFamily="2" charset="-122"/>
                <a:ea typeface="华文楷体" pitchFamily="2" charset="-122"/>
                <a:cs typeface="微软雅黑"/>
              </a:rPr>
              <a:t>党旗旗面为红色，旗面缀有金黄色党徽图案的红旗。红色象征革命，黄色的锤子、镰刀代表工人和农民的劳动工具，象征着中国共产党是中国工人阶级的先锋队，代表着工人阶级和广大人民群众的根本利益</a:t>
            </a:r>
            <a:endParaRPr lang="zh-CN" altLang="en-US" sz="200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15975" y="401638"/>
            <a:ext cx="10972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/>
              <a:t>       </a:t>
            </a:r>
            <a:r>
              <a:rPr lang="zh-CN" altLang="en-US" sz="3600" smtClean="0">
                <a:solidFill>
                  <a:srgbClr val="FF0000"/>
                </a:solidFill>
                <a:latin typeface="方正特雅宋简"/>
              </a:rPr>
              <a:t>如何写入党申请书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1500" y="1238250"/>
            <a:ext cx="11315700" cy="561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标题。一般写“入党申请书”。  称会谓。一般写“敬爱的党支部”</a:t>
            </a:r>
          </a:p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正文。主要包括：</a:t>
            </a:r>
          </a:p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）申请人对党的性质、宗旨、奋斗目标的认识，为什么要入党，即入党动机和对待入党的态度，并表明自己的入党愿望。</a:t>
            </a:r>
          </a:p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）简要总结个人在政治、思想、工作、作风等方面的主要表现情况</a:t>
            </a:r>
          </a:p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）今后努力方向以及如何以实际行动争取早日加入党组织。上述内容是入党申请书的主要部分。</a:t>
            </a:r>
          </a:p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）结尾。一般都用“请党组织在实践中考验我”，或是“请党组织看我的实际行动”作为正文的结束。正文写完后，加“此致，敬礼”等用语结束全文。</a:t>
            </a:r>
          </a:p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申请书的最后，要署名和注册日期。</a:t>
            </a:r>
          </a:p>
          <a:p>
            <a:endParaRPr lang="zh-CN" altLang="en-US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/>
          <p:cNvPicPr>
            <a:picLocks noChangeAspect="1"/>
          </p:cNvPicPr>
          <p:nvPr/>
        </p:nvPicPr>
        <p:blipFill>
          <a:blip r:embed="rId3"/>
          <a:srcRect t="59767" r="41251"/>
          <a:stretch>
            <a:fillRect/>
          </a:stretch>
        </p:blipFill>
        <p:spPr bwMode="auto">
          <a:xfrm>
            <a:off x="0" y="2686050"/>
            <a:ext cx="1219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图片 4"/>
          <p:cNvPicPr>
            <a:picLocks noChangeAspect="1"/>
          </p:cNvPicPr>
          <p:nvPr/>
        </p:nvPicPr>
        <p:blipFill>
          <a:blip r:embed="rId4"/>
          <a:srcRect t="69707"/>
          <a:stretch>
            <a:fillRect/>
          </a:stretch>
        </p:blipFill>
        <p:spPr bwMode="auto">
          <a:xfrm>
            <a:off x="0" y="5249863"/>
            <a:ext cx="12192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511" t="56718" r="63321" b="17085"/>
          <a:stretch>
            <a:fillRect/>
          </a:stretch>
        </p:blipFill>
        <p:spPr bwMode="auto">
          <a:xfrm>
            <a:off x="0" y="3602038"/>
            <a:ext cx="29146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>
            <a:extLst>
              <a:ext uri="{FF2B5EF4-FFF2-40B4-BE49-F238E27FC236}"/>
            </a:extLst>
          </p:cNvPr>
          <p:cNvGrpSpPr/>
          <p:nvPr/>
        </p:nvGrpSpPr>
        <p:grpSpPr>
          <a:xfrm>
            <a:off x="5219048" y="690293"/>
            <a:ext cx="1769143" cy="1769143"/>
            <a:chOff x="3851921" y="107991"/>
            <a:chExt cx="1792566" cy="1792567"/>
          </a:xfrm>
          <a:solidFill>
            <a:srgbClr val="FF0000"/>
          </a:solidFill>
          <a:effectLst/>
        </p:grpSpPr>
        <p:sp>
          <p:nvSpPr>
            <p:cNvPr id="11" name="Freeform 29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entury Gothic"/>
                <a:cs typeface="+mn-cs"/>
              </a:endParaRPr>
            </a:p>
          </p:txBody>
        </p:sp>
        <p:sp>
          <p:nvSpPr>
            <p:cNvPr id="12" name="任意多边形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>
            <a:extLst>
              <a:ext uri="{FF2B5EF4-FFF2-40B4-BE49-F238E27FC236}"/>
            </a:extLst>
          </p:cNvPr>
          <p:cNvSpPr txBox="1"/>
          <p:nvPr/>
        </p:nvSpPr>
        <p:spPr>
          <a:xfrm>
            <a:off x="1862614" y="2725415"/>
            <a:ext cx="8482009" cy="1754326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7200" b="0">
                <a:ln w="12700">
                  <a:noFill/>
                </a:ln>
                <a:gradFill>
                  <a:gsLst>
                    <a:gs pos="50000">
                      <a:srgbClr val="FF0000"/>
                    </a:gs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0"/>
                </a:gradFill>
                <a:effectLst>
                  <a:glow rad="190500">
                    <a:schemeClr val="accent4">
                      <a:lumMod val="20000"/>
                      <a:lumOff val="80000"/>
                    </a:schemeClr>
                  </a:glow>
                </a:effectLst>
                <a:latin typeface="方正特雅宋简" panose="02000000000000000000" pitchFamily="2" charset="-122"/>
                <a:ea typeface="方正特雅宋简" panose="02000000000000000000" pitchFamily="2" charset="-122"/>
                <a:cs typeface="八大山人 V2007" panose="020006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effectLst>
                  <a:glow rad="190500">
                    <a:srgbClr val="FFC000">
                      <a:lumMod val="20000"/>
                      <a:lumOff val="80000"/>
                    </a:srgbClr>
                  </a:glow>
                </a:effectLst>
              </a:rPr>
              <a:t>习总书记</a:t>
            </a:r>
            <a:r>
              <a:rPr lang="zh-CN" altLang="en-US" sz="5400" dirty="0" smtClean="0">
                <a:effectLst>
                  <a:glow rad="190500">
                    <a:srgbClr val="FFC000">
                      <a:lumMod val="20000"/>
                      <a:lumOff val="80000"/>
                    </a:srgbClr>
                  </a:glow>
                </a:effectLst>
              </a:rPr>
              <a:t>“五四青年节”寄语</a:t>
            </a:r>
            <a:r>
              <a:rPr lang="zh-CN" altLang="en-US" sz="5400" dirty="0">
                <a:effectLst>
                  <a:glow rad="190500">
                    <a:srgbClr val="FFC000">
                      <a:lumMod val="20000"/>
                      <a:lumOff val="80000"/>
                    </a:srgbClr>
                  </a:glow>
                </a:effectLst>
              </a:rPr>
              <a:t>广大青年的一段话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b="38788"/>
          <a:stretch>
            <a:fillRect/>
          </a:stretch>
        </p:blipFill>
        <p:spPr bwMode="auto">
          <a:xfrm>
            <a:off x="0" y="5292725"/>
            <a:ext cx="12192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12938" y="425450"/>
            <a:ext cx="5519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特雅宋简"/>
                <a:ea typeface="方正特雅宋简"/>
                <a:cs typeface="方正特雅宋简"/>
              </a:rPr>
              <a:t>习总书记“五四青年节”寄语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12938" y="1470025"/>
            <a:ext cx="89503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ea typeface="华文楷体" pitchFamily="2" charset="-122"/>
              </a:rPr>
              <a:t>实现中华民族伟大复兴的中国梦，广大青年生逢其时，也重任在肩。广大青年既是追梦者，也是圆梦人。追梦需要激情和理想，圆梦需要奋斗和奉献。广大青年应该在奋斗中释放青春激情、追逐青春理想，以青春之我、奋斗之我，为民族复兴铺路架桥，为祖国建设添砖加瓦。</a:t>
            </a: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728663" y="1697038"/>
            <a:ext cx="10972800" cy="3260725"/>
            <a:chOff x="1545294" y="2349935"/>
            <a:chExt cx="8963049" cy="2876656"/>
          </a:xfrm>
        </p:grpSpPr>
        <p:sp>
          <p:nvSpPr>
            <p:cNvPr id="7" name="任意多边形: 形状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45294" y="2349935"/>
              <a:ext cx="684677" cy="675048"/>
            </a:xfrm>
            <a:custGeom>
              <a:avLst/>
              <a:gdLst/>
              <a:ahLst/>
              <a:cxnLst/>
              <a:rect l="l" t="t" r="r" b="b"/>
              <a:pathLst>
                <a:path w="547687" h="540841">
                  <a:moveTo>
                    <a:pt x="479226" y="0"/>
                  </a:moveTo>
                  <a:lnTo>
                    <a:pt x="547687" y="54769"/>
                  </a:lnTo>
                  <a:cubicBezTo>
                    <a:pt x="465534" y="114101"/>
                    <a:pt x="422175" y="203101"/>
                    <a:pt x="417611" y="321766"/>
                  </a:cubicBezTo>
                  <a:lnTo>
                    <a:pt x="527149" y="321766"/>
                  </a:lnTo>
                  <a:lnTo>
                    <a:pt x="527149" y="540841"/>
                  </a:lnTo>
                  <a:lnTo>
                    <a:pt x="314920" y="540841"/>
                  </a:lnTo>
                  <a:cubicBezTo>
                    <a:pt x="314920" y="504329"/>
                    <a:pt x="314920" y="442714"/>
                    <a:pt x="314920" y="355997"/>
                  </a:cubicBezTo>
                  <a:cubicBezTo>
                    <a:pt x="314920" y="196255"/>
                    <a:pt x="369689" y="77589"/>
                    <a:pt x="479226" y="0"/>
                  </a:cubicBezTo>
                  <a:close/>
                  <a:moveTo>
                    <a:pt x="171152" y="0"/>
                  </a:moveTo>
                  <a:lnTo>
                    <a:pt x="232767" y="54769"/>
                  </a:lnTo>
                  <a:cubicBezTo>
                    <a:pt x="150614" y="114101"/>
                    <a:pt x="107255" y="203101"/>
                    <a:pt x="102691" y="321766"/>
                  </a:cubicBezTo>
                  <a:lnTo>
                    <a:pt x="219075" y="321766"/>
                  </a:lnTo>
                  <a:lnTo>
                    <a:pt x="219075" y="540841"/>
                  </a:lnTo>
                  <a:lnTo>
                    <a:pt x="0" y="540841"/>
                  </a:lnTo>
                  <a:cubicBezTo>
                    <a:pt x="0" y="504329"/>
                    <a:pt x="0" y="442714"/>
                    <a:pt x="0" y="355997"/>
                  </a:cubicBezTo>
                  <a:cubicBezTo>
                    <a:pt x="0" y="196255"/>
                    <a:pt x="57050" y="77589"/>
                    <a:pt x="17115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823666" y="4551543"/>
              <a:ext cx="684677" cy="675048"/>
            </a:xfrm>
            <a:custGeom>
              <a:avLst/>
              <a:gdLst/>
              <a:ahLst/>
              <a:cxnLst/>
              <a:rect l="l" t="t" r="r" b="b"/>
              <a:pathLst>
                <a:path w="547688" h="540841">
                  <a:moveTo>
                    <a:pt x="328613" y="0"/>
                  </a:moveTo>
                  <a:lnTo>
                    <a:pt x="547688" y="0"/>
                  </a:lnTo>
                  <a:cubicBezTo>
                    <a:pt x="547688" y="31949"/>
                    <a:pt x="547688" y="93563"/>
                    <a:pt x="547688" y="184845"/>
                  </a:cubicBezTo>
                  <a:cubicBezTo>
                    <a:pt x="547688" y="335459"/>
                    <a:pt x="490637" y="454124"/>
                    <a:pt x="376536" y="540841"/>
                  </a:cubicBezTo>
                  <a:lnTo>
                    <a:pt x="314921" y="486073"/>
                  </a:lnTo>
                  <a:cubicBezTo>
                    <a:pt x="397074" y="426740"/>
                    <a:pt x="440432" y="335459"/>
                    <a:pt x="444996" y="212229"/>
                  </a:cubicBezTo>
                  <a:lnTo>
                    <a:pt x="328613" y="212229"/>
                  </a:lnTo>
                  <a:close/>
                  <a:moveTo>
                    <a:pt x="20539" y="0"/>
                  </a:moveTo>
                  <a:lnTo>
                    <a:pt x="232768" y="0"/>
                  </a:lnTo>
                  <a:cubicBezTo>
                    <a:pt x="232768" y="31949"/>
                    <a:pt x="232768" y="93563"/>
                    <a:pt x="232768" y="184845"/>
                  </a:cubicBezTo>
                  <a:cubicBezTo>
                    <a:pt x="232768" y="335459"/>
                    <a:pt x="177999" y="454124"/>
                    <a:pt x="68461" y="540841"/>
                  </a:cubicBezTo>
                  <a:lnTo>
                    <a:pt x="0" y="486073"/>
                  </a:lnTo>
                  <a:cubicBezTo>
                    <a:pt x="82154" y="426740"/>
                    <a:pt x="125512" y="335459"/>
                    <a:pt x="130076" y="212229"/>
                  </a:cubicBezTo>
                  <a:lnTo>
                    <a:pt x="20539" y="21222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r="11313" b="18214"/>
          <a:stretch>
            <a:fillRect/>
          </a:stretch>
        </p:blipFill>
        <p:spPr bwMode="auto">
          <a:xfrm>
            <a:off x="7715250" y="5270500"/>
            <a:ext cx="4476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3050" y="5272088"/>
            <a:ext cx="253841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l="2675" t="67090" r="43970" b="16916"/>
          <a:stretch>
            <a:fillRect/>
          </a:stretch>
        </p:blipFill>
        <p:spPr bwMode="auto">
          <a:xfrm>
            <a:off x="0" y="4895850"/>
            <a:ext cx="4362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C207926-46AC-438D-AFE8-82F7327297A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m7W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Zu1p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m7WklW7zOUugIAAFQKAAAhAAAAdW5pdmVyc2FsL2ZsYXNoX3NraW5fc2V0dGluZ3MueG1slVZtb9owEP6+X4HYd9K90kkpEqVMqtSt1Vr1u5MciYVjR7ZDx7+fz7EbGwhknCrh557HPp/vjqZqS/niw2SS5oIJ+QxaU14qRDw2ocXNNGu1FnyWC66B6xkXsiZsuvj4037SxDIvqcQO5FjNhuTQHzO3nzESd8a3OdqQIBd1Q/j+QZRilpF8W0rR8uJiaNW+Acko3xrm1Y/5aj14AKNK32uoo5jW12jjJI0EpQBD+r5Gu6hiJAPmT7qyn5Ga/qjztz+Q7aii2sqWn9CGZA0pIU7y9RJtmM/N7vGrzNHOCzT81Yb65TPaIJWRPch487uvaIMK0bTN/9RII0WJCY015x/xXcMEKUz7YVRXaBcFeCE86OIruPTYu94FJPc17PsU21UK9oR5PRgI+OgZg4WWLaSJX3U+VYm3x1ab/oDFhjBlCCHUk55M0E+kVX6bGOt5f+CN8iIgOaBnvArW1rDq4g2IMd7zV6tbOyrC+N6xIEAJOwcGEfZgz/xt0nrEDMCe+cxoAY+c7Y8jOHR1Iv/Gt8S95vn0Gy9wYpY+YX7lvXjSA3auCkJ1gOfUooCFwnBeaA34bGlisS6k5CimlJMdLYmmgv9CXra3l1FpcuBwpXa6sFJNNYNT9WZjNFM6TJddx+XovHE9dr8K/eW69USbIX4zJVqTvKrNr5KaTpzOdIlJzDQ5rcAxaegg7/lGBBp79pCoJnIL8kUINvYYLjSosduLrreG6GkS5CBNTmc5dZucSj9v6wzk2rwaBeWzHIMdsaJlxcyffqXwBsWBYsDbSXVl9uOEvtdlALgiACLzyldtt+g8dcs0ZbAD3/wBYK88dLdUmSodKrilfoCNDkvOIaNq0s2KvlbiGRLgJ/ivJqxo4wPPiLLXJFP2ZlHn+yncxxLNZT/OsPjCSWbXrpaijY3/OIMGxP8m/wFQSwMEFAACAAgA2bta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2btaSVgHT52aAQAAHgYAAB8AAAB1bml2ZXJzYWwvaHRtbF9za2luX3NldHRpbmdzLmpzjZTLbsIwEEX3fEXkbitEn9DuUKFSJRaVyq7qwglDiHBsy3ZSUsS/N2NeseOUejbxzckdz0SebS+qF0lI9Bxt7bPdv7t7qwFqRhVw7eqsQ89RJ5plC5hnObCMA/GQ8vjpSd6diZAx4dY0rj7QVjf8iMA3S8p0E5cBCxXQdEArA9p3QNuEEv+cxF6jrH1JjT7HhTGC9xPBDXDT50Ll1DLk6tWuZoUeLEpQF9AlTcAxHdrVRZ4dH4YYTS4RuaS8molU9GOarFMlCr7oyr+qJKj6j6/3wOBp+DJ17FimzZuB3E88HWF0k1KB1nDI+zjFCMKMxsAavgO7/kAd43ZBHl1mOjNHenyD0aQlTaHVpdEYw8V47dXq5hCjzRnYmD1xd4vhEIxWoFpWk3sMBxSykP/4gVKJFDvSQts9P6FM0EXG00PqAUaQw8OibVf3zoXa40+Ic4WEd4VWoeuXd40OHwxdfONMpWNe7eWdhexYSOSBHCKgya4h1J4jxp8juP+MCDWGJqu8Hg/1bKzbQNUa1FwIVp/+69I5/Vy93S9QSwMEFAACAAgA2bta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btaSbDtXVduAAAAdgAAABwAAAB1bml2ZXJzYWwvbG9jYWxfc2V0dGluZ3MueG1sDcw9DsIwDEDhvaewvJefjaFpNzYQEuUAVmNQJMdGiYXg9nh7w6c3Ld8q8OHWi2nC4+6AwLpZLvpK+FjP4wmhO2kmMeWEagjLPExiG8md3QN2eAv9uK1cI5yvVEPeGndWJ48zjHCJ57Nwxv08/A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2btaSXsIry0qCQAAcVsAACkAAAB1bml2ZXJzYWwvc2tpbl9jdXN0b21pemF0aW9uX3NldHRpbmdzLnhtbO1ce2/iyhX/v59iRHWlW6kKD/NKxVIZe0isJYaLnWS3VYUMnoAV4+HaQ3ZzxR/9NP1g/SQ9M7aDTYDYm22vtB28idZn5jxmzmMeP5Fe9OgF2jZidO395jCPBhZhzAuWUf8PCPUW1KfhJCQRYVF1T7n3Apd+MYIHymlAjZgTuE7oarw16tfQUHxQt6N29S68NQfNBuo0cQN3kY5bGrRdKvqlokGb3qhrveqBiFhuSBYkYMel9qq51tcMRhCRkBmBS772lXzvbFN+BFeh43rQL+q3m/zZpVp3epM/qFlvdVp411AVRWkjraXX9dqu07nsqHWEa81WTdkNug2loaB6q1W/bO/qnUZLgbfhZRukNPFlGzU7zWZD3zVwA7iRqg70hrbrKJf1ugracPdS2w2Hg06thur1utLUd622MhzUEPRWQIaqdPkEKroyUNo7daDWuwoaasPBsLnDOm5rLdRt4HattmsOBkqttp/c/eiy07WnFh5OOp1vCDzqgqOtPLaqR4Krt9iGIXS2yXrjO4yguRMRw/1QmUyxhU1btY2xWUliU8Rx2jM1KU+NiUAOnDXpazRgIByNA/8Z/bygm+c/9aqiJe0mTMrmRJaOPDBkvmWMBheLWNRFQMO141f6f4zDJhlUEU76RMIyfA/OguzVdcSnKFuiC0IZnnNMC7reOMHziC7pxdxZPC5Dug3cQmaunjck9L3gEXrXLjsaPqvI9yJmMLLO2Ye7/CnOtoFSFRFuXhvzpxCn78yJn2qsiU8Jvr3Kt2fkgPXJizwmWNU6f86xbpwlyTugq/LnPE8AWvJe6/DnbSZGvjLorvDMb5zt7jvPJMwriSvlWS662W7KxtMmpEs+2Xm+tx39wudTKDzBkltY408hJj5ArrCQl5JpE+PXDzomr4e1pLcGLeDcbHFJSELkZDDTxjcT1fw8G42vxrOBcVWBuiWyEvG0/LnR7n6tt9pQuRK+gpKsG3U0ystCQlirVkyWaU/HoxkIxKOZiT/ZlT7/XZp1fGuPDBNX+sl/SguApeCu0ue/i7DeTqewbsyskaHjmWHNzLEt5mWEbaxX+p/pFq2cJ4IYRU8e+YLYiiAoz15IUOR7rmjgJdsLtqSAPn18oxrmDFYre2poYrXqWzQMn/8sJDtbtoLgWTkRcr3ImfvEFWohREQ7Ly+gXWzNEPxjKw960rXjBRdFtE/Ve8O8mtnj8ciaYVNPKZU+Dlykhw7XVF7QVLXwFGSEsBqH38Y+E9EnJCDV90sLuTaurkfwY3NDrr3lyocf9g3WTDC4ZEKCAowQOHgKUWdZ9+OpzucQFCIHbZwo+kJDNxc0WdcVkG2Y2hhCU7Mz8m0uJpUNjveCBYQOWbAC8m6wZalXeDYYf4IYh9wcl2Qaf4SU/FiS6TO2IIewVYDNVO+MK7F/42mYJkiagwuHxztsy5zFAvj4bD55dBsBhc8wpInIxuiitCYL/3ILjjTU0YlsjwXDZIu3pfdEwJTQhWWugC4oQxrWeXT9cmv8bTZUjRHWZxBu+vh+ZosqyZWunWcUUIYc98kJFrCtJQtnC5nwDG2u54o27nlhwq9b7zfksKT+/JSULlPHn376BpNyBe+IZbBfBmWwTdmwt7TzaUtG8I2G8Fg/aUWRCfhmEywNm+rUGH8fF0XeeuvHVfp7OOrFuLLOetOO989Xcbf9F4yx4hI8MKCiDTxaignDSsyXHFg8/VKMhjkEdZO4nkPB54fTUgLMcSLDpOgdYu5g5nKG3MGMlhNxjweWYcNm657M+emjALPI1dhrx/3Nz4g+gbP5S6rOyQOF/ZJPnKd4IwNrl3B/ES9ntkq5pcU27BEYboLMZRxUINX31vwMVUzs7Q2eZe8N8uO5p1vfFdnte49iRYB53q7J633YQ0jXguo7URrX8aL013caEg9xGuudlNtAvCRoYV9l8vNdHrOwOtWuZ5pqapifKHg++8X5IDv4nIxsazZSB1wCpMnaYYsVrMIP/JxXXFZ8ItDxUAV5yeAt4oSL1b//+a/iYg7siakoof6lrBxIfl418Yu8v5uUkegfBeTY6iDPKl4KMiYHqpS1+PnKNiBAv8uRxYmXpTVd8yuuQqohBRI3qratatc3kCWWSAq6DWEvWFLIjTr9CIVP7PUr/RsnfITCaVPqlxUkZp7HJittw/6Iu2W+F5CS7O9eifjgbWMyU3VdnP0hR31v8Rgvvy4cYJJrPuTTZRl52rVqQnU+EElcj5WXKRa3tGpBSYjf9wXh6eha90LYX6j4DtRwlrufCVhI/Qm/2Xp9lQsd+EUchHH/wfEj8E36mu0SreiXxHlptyzpsOsEjJjw3WKfhduk75522HvKk8fNyk0ohx3vqA8LgxaPJyM6Tz/k0rSBuPrNKnihvbIczllJU8b0PfGwv0m+slf9M8TD/hZfVPh9+yumw5YsZ3odN3DCLD3ju1jOEddBHxKIKpX0Sd/yfbgFI34tG2VMSgj5nmvqkr5YG21vTZJ05rSswdUTFveCl+3LDeeZP4thRxx2yDXsw7d6Pn57zGM+OR3cYhyQglnvi/eSGRDDB4eTEVMRe96QDxU4iDiLFa/0UQUlMj5U+HTGCM0pvk1az3g5y3AKa86zrkU9F+W8lMqAV/Fyqmic6+eZetVX89SrnvNQLxF72oHBdj0nIYYY8KDKJR7KE7PdV+lV2J3YkR7wnWjNCmArkB3AGSnNhAwhF1hiW5VmS/ySbYe9JfN88kTSSpUhZCbn/Ph7EWTH+eBW2Yg8sGx4J5TSWZCUun0s5ktghn6SS5zIskoOWkomHXPmkRj9kWqVrj17G4+sRmmV5uGeLdCUHXi9ekQV9D01+71qdpmFGnUEZT0LvQ63vi8hVwm5SshVQq4ScpWQq4RcJeQqIVcJuUrIVUKuEnKVkKuEXCXkKiFXCblKyFVCrhJy/WEh15Ow3f8Ecd13lYCrBFx/D8D1dPz/Dnjr25z/d3Br7J/SaGvMJsHWUmDrMdS0CNp6BKQ9DbaeTrgfF2vNnmok5ioxV4m5SsxVYq4Sc5WYq8RcJeYqMVeJuUrMVWKuEnOVmKvEXCXmKjFXiblKzFVirhJzld9y/V6ga8YmibrKr7nKr7nKr7nKr7n+ENDrIQ1YQd7Jv6r9H1BLAwQUAAIACADZu1pJGVmzW6ATAAAoTgAAFwAAAHVuaXZlcnNhbC91bml2ZXJzYWwucG5n7ZyJV5Jp28BdMss0akanXNKmeVvMcmPMXWraN3PUcV+YKBmzJCVwQUBbpnJSe3tHodxyyrRcUMkdAbORCpemDEJRLANTFFIEBERenO98k855v/cP+M7DOcB5nutwcy2/+76u6z7nua/7+R40MbIw0tHRMTl8aJ+/jo4+UUdHb3zFcu0dvx9UHdovXaT/we90qnusxrQXy+B7ju/R0anNWTX3o4H2euX5Q6FIHZ3VHQtvXQai/JSOzvG2w/v2BCZHTQ6eqKiAK3YNq2/P6eB0yi7qJ2wqvP7xkIHB/tJAQ3+Dkm2mqMDv9yX476vRz92+wsz22rXJ+2FrzsLfKK/ODcVNDfFj73zA3SoIteOwa3/8Q1RYWVk56hF0S0Ip9hT+ETM1WtU41E+R9cflB0el8EUjfEK07N16R7qOvvHnDwoM+uH3F9m5XxPw1lm0uUkE/tJyi+Xroem6f31k3DMOzLPCi/QElghKQp9JCOdxHXPJII6OxoEPKiE5QzjVuXf+e9uXCs/nZbzIyxmnhHZfEmToLhl72Eo/d6eNeuwE/gtHFzPjpbrBzcvPKj4WXB5Hulj9TdSRnv6w1K2i9BP0ffvlxUMuO9buX3MqffGt35ZXQvXMDErbXkU5fR7kJTs93RZqRFwy8O6n6ekr/ZfdynuEOHpaFtP7lwQKegC1DXFeosP3+kGOGZkXX0XFkhaZ9DFuN93U0eDYEjM3ntxNX2ard/jom8ZSZwwZ/pekxjCgxnSH+RJvl+vaEXfv3xNLehy8SLkZl41abfW2LPHsGqeN0IumGfdLxwf8b7dxwH9J3l6yDTHKW2pbX7rZsbu/3X0c3G+3SDmlxRqttrr/WhKXa+vXOO7J3P3KX3ruYdfQxGf9JtpNdxgcXWrbGbrRFr/v/frtJs0WKYc1WUHUe5D+fAkK+4xXEDfu3xj7UNkQGIOQfZbIoEZ5Fzcvtc0FavBl+bZtk7myzEXeoWpDrBtAXxriTdqbNzfdfByIDd9OdsV8lmAcDY6231pqm0XNxZWBpr/KjmB+X+SdaH2ttrbQpSFeq6+35dDaQ2GPqDtzOfnef0nSvYkXS6F/s80kpH3ZdqMjmNK2k5+Vu0vS1Wpr6rg0xNd0db+8v+IfO3/g5b2Y6C76S0K3BvAF8AXwBfAF8AXwBfAF8AXwBfAF8AXwBfAF8AXwBfAF8AXwBfAF8AXwBfAF8AXwBfAF8AXwBfAF8AXwBfAF8AXwBfAF8AXwBfAF8AXwBfAF8AXwBfAF8AXwBfAF8AXwBfAF8AXwBfAF8AXwBfD9/4zvEOeSohc/jxzpcIIucfJ6Nzb9HhJBH937bOlzun5asuyagmr+Y/yycjszlz5o+3+S+UP/9sV/91+UDoqtWOz7/xKO8NKqk4u1+peeIB9BbU6ZV4y69npJugQPy4r60wTg4uaWnJZolGYcx1Jf2YBeNJYvuCZNjc8iqdlDZS8MpVMjNprZ8ht+PDy2Z3auPlpsQUoau3HhAj1NLWW7Rs8+WVdt72dtETXIa+FZ+/lididwrVw/k54RHI2VnlmX27PyfO7acUw+p1rIDZsPRUac2RPfLYd4+gwQbDY4FmNEzflGhJFhltpHNlzZPJ+Dm7l3HFvZLBr1kTd325Eo00XCeSWbNpQmyedRVLOiJFrreAMrzZt9G7J27h0Inzz6VjMBh2DYtdE9pdWN4mRWV+fc/LycRhOmMnpQxf98yiYOEkhpfLv8vbzR5qJXcJ+C1Lwn9dwcZE5Zb7EmzfNA9tqFZ7CpGWH3m1ngr9iXyzkoqqRQfCwaw0bFNCIrCOyzr1clHDTsCj8uRtFeg5ylv2mwYgwvsikEOXDCa+oppjr43eP5tifHsGnD+jZNKvGdAWShxOZb4dvgmkrY/PMTuGmRRtgU5GdFLmf6zJSAJncajkvGPaTNqDYnQuL3JeeWvVFqOF1oc3P5ZAEp4SO1Tx7G2xtK/bXtaLGiRrbjSlyzDdjQHqKBDzhdMNbilyExCbRVzbw+AWl4d+byk9u54SY5ceKkbrfm0k8f05tl2VEj0pjk7GZK1M1gYrmmeiWxPrHZDtqX+WZ6vzrktIeA2iSKBd39xi17JLgiyWy7UPzNzSzmo2PloW94FabrwZa6qAiS1w2zSaOzTLNuOU2j9tw7PsvFHvBVW0i9b5hJ9spLqaPvFP66Ep+etBDkgkNBEHKZussjPttywZ205eNtx6qnXLBKn+6IUtqQy1BUdyraihVlDy2ata8bCXxSn1Gj90JmS2z9+ZSBZN7ajRFbxnQPXFNBQxhqjKJgqNrMi2s32X1rD8Enl0Mb2yzcgx7J1edF4MRxdjkp2BcuP335JUcdrrpbJ0yVJwg67pBNq/m4AuQOrEjtfcCNle2ib3xhlx9GUu20IvK9T7cg7Top5VxjMxoyPhHyhq8nuK6LtOLW65KDrjXIR8+Byr/rDtkcDvZiu4uvI9gTB+jc1eHM9Ga7m/GYtyh1aPoA/BS3LIDW2a9ybsWPJreSDP/gYCl5KqfWYnuIGD4whZxbmHgS476xWzkSKnOSrQ92kEuV70povoXbPT2/irNf5yi2hYr6w12XB7aT7dfZ92IcI/Rx7DMj1fTZNbrI4rW6SDVpzx3zJpKhiKM+r1DPV3oOZbsu+LMgg6E4fg7d9hVR0URig9ifUOPBtV3ZjIlEXYm1XkyhRSuiOOYKs5/ZLDCBxnRcUCSAilB3hM59DnIoi+bA25DcbIhMKRD+KuB76ud4E6UIGGS0ab7Em3j1RoHKhTVEuBrVPjckpzamKPgEV7yCGb0LMtsO8vXYCZeBz0eDuGTVu+kRXNAGB8Yv2ineBNF3oM6+P9zbLpdaYa6TwBKU1r3djYpXRx0KzZxtdkDjG+Z3gKZLmD3mnca9tgSS+37ZSxK+fGOALpLyy1l1Epvk7M6nKgo6QJ2oAruZLPVjZsCvdhGsiEc66zfTVxQwXRWhON/BHud9QY4RuB70cEQPPObUsncwauf0cRyLS7hqRIzWKNmueLUwmieFaSTFmrn7WxtvKwKsIbJBQkuHKh6BhkTg8A6/WsUx7miVDkEMvxI34F5IPmHTerqeYblX45QWcbxCPC/hS8feiPYICcZRXqh0882qYhJs4vAkwcTVdr7EsM+DhTI6g72x2z07/EpLQmjVsWx8NPV574rikVQmJ8sxhPDDJ6+Z1VXkgHIhdYPKpTN/rk8dhYy2V2jH8/6Jpf/WEkGZ8m2q1PDqLypeF8/PiFLr61I+ZqXGCHJSPlWTAuSno2+aOo5CoskpTVynhbRRzaS7027dN+JM5nh4xnrJWcIbfL6UO1+FwMYF7JdMK1LYk320N3HpCZatPRceDTwSvsHnpFBJwh4rawwGpW5xkHrbQ5K4DKXPOE+oeitXs/ioufFpfkIlnjRQhSext6t8NH0wJ5HYXeVk0AXWFxjfZ5KEGa+9rGOsVdbEg+kVNeif3tT5FkbOKwbFOHnR1vsfvtznrUuRssLFac8nwTvGxXqCjpBp8ETTQromOPlhxL4r/UeQDb27rfA2X1cUhcvVD0cVnMm+uJ9bepJxQ/YFDI7fN5QNkrauYxuQ4QM8hvMnVlyhEjx/TuHxE9u8wIwqPIHtHVFV1YTiO6feYvy2kqpYaSfKRAxt5uuKjQOrSpCK09YfbcpGWoR7KsNap8r0RkoMW7CgooGSC+guX4XFwJ7EuUj6B5ygm3/DkU6vWj+rzWTJQU1WvwtXeMNyz5lfPkCP8EkKXm8Fd86CNs0VRPYOSO+UzO8INhQihSeudLm0x6o8yO6Fifkj9Uex+BGJ3KBrbyPEp4wqNrr9DRRhOJaQRgC78XEIvC+HuKF4kqnN35KfvmVsQmJP1LRaD3c+OuX9ydpjEvUtaiSjxTpE2I4O3utORvtql5Q8vS1sMMIefll3efzvu99HwpIMOmofhfTSWvVi1CoH7bxLqhrv1hOEvAn/+blRvnT0ztA/zodm5/hhj9ArYd9mj4RMcVEsdqleDMeNVast+6yzBCGnqsUr0cE1liCK9GnittmsB4kRGj9Pd/IWaJ0b+H3iAW1Cvpfx9Ag7ZE/l3QCbb9yCnCjGRLNbndT2SeGN3JeRcPude9+ESK1Urgd1PANDbJTWcDCEP3vjboS8Krv9LSRM4+O5H40xS7w8ruTyMz9O4yK3Q1ls4gYbO+LBZS8gGkVvPgKvGkjamGcjRaA4tYYDUu9YlMv5bdCeISf02XibKp673VW9B8Xt1ZBLVITMHDp8MyNAr082OmF0RYoYMTlzQCeM2hxtQPK4F5sS5I/1VWOuVPIZiajEZa+VYjdvdMOgoERPMEsVqriNF5vVbfEEMTMAJi/Us4POa1yfhXwXsRpr+ZOe2mms9QnsR/XTrT61ivFgWoui05U6VZ2ztTgtUVKbg50QeVx8YHj2RD9Sf7QSmt274cQWPcFcMnhs/Z/1tBVsWFsnecSK38uE8rAqSzvigFjQgs2cWBE+8OMZdOZZbDc/n3fjNayRFyslzjl6BjG4rCbRtGo9HJYVENEY7AhvpHGDAhtb1aLHA3ZPyQOeguk6J0+fIMetdkTNLAOyq1jZV7bLbNOqcWoOvBgrE3mgBpUFMBBFiBkWn4Ky9TnJNweTHjFkozdeR1uPm3L4X3a6XYHz9C+UcZRR3nkLajYihq+si7q2rGsvwpEcBxIkx/Nw6zguiECyOq4ne+XxAXahuQ+/gaCLbNZrFppytPAOmdZmP3cOQWhSCUeroHlZnKm1jlu1qc8OouL0WhsTmC9D2VW97jJ66/wkZH3+O6W5KHU4gvrLxMS3HL6leuLMZOdkb0ydbOXJFA+RLHNsVuVu95CsGpuWNljZMRYK32frkwW34T1Gt8m5DKx4k2dPhFVFqsr3n4OrC2H8umoIBnKVI9F0vZyQyAsf1lN6mWznAa17y55lO4bCj7LGnsBAcGzhFBaxTkRYQTx9En0WHSk6jvsqg4wzxxYqU3/iJ7JP2yieHdwFUTw/sUtbkoix3LdOsws1YNL2xzlqxl2LugDriLxisjgjheMjWnVbCnYduoVRYO6iBwUTOGvJstq5SKKqyK0SGhPV1yUQJDJuL2QySoYrL00y3NrSW7TXznSDUao09bdqstqXZEbstNT0sd+aNXTSdor3XiFNicvmREz+ue60bqocCz9zzibH4wf0ZYayoCWNJw9nVERZvuEP8JVNhfzY9pHZIssGhty/onrBmGVdz8dPt6WcmGzmrv6nCzdaPR6cZDNicjCPrZgm0CiK9+to2yKGQpqsrqSfdwe9LfNqqlxJlELdnowky5unehKlvNpR6ON8stqMrEqZ0C7DTSLP4wwjAT96okswlgheqLvrln9BA0nejvbHNc13/eHCZaioIIe2mVeH39Vl8y9VQYfkex6RXDskUzn4uXjYtLNXEKymzTlU00Dx3WmDn+2w+Uq7xjLQmy/IyODWuZe9mPpsGKiTmnS3Yk2LOkaXENXuNep0Bu0VUYTd8yHZo2ihE+uhS3oheNbDulEvvE/faM+cV586tZyk4iJ7jyNfl8C2QO2DXIqT31+XV0aJPCdRmFzJJZu5u3/2q5ieL4jeu1lHfjRzZQbEMMSpFog9Pq1ZLptf3Rk4FAGX7eNPc1d9zXhVu5APp5cX4ZRjQV8jY7ZN9Q8Hxd8bcpH1BcAYCQuJQdb+1rYOlJR5VtkuCyvaGCPv4CvW7c1+CHuhndQfjCnzSiF8knEMQotWymLQ9mopaUym7U/ekIMcCje11vfXaWdJv2FDW2ZzG+i1bV2jWnBAT8DXj6nyi1K2k6mdEyvfh4kYE7gWL/mm57UXFrrcjNfGfdaUo5CkaOZk740Ippoyo06e+n1dGak0hnGEzjUiSoUH0G3Pex1wU78kfRej1sjGaqVbIFLhEcovE+eWH9eVTOuSe/i0mUvv76j12IkQlpdba0+swzUrV0bWwoQyb8oZ7T5K8wlBqsDguPgRFoksQPVNuBWmZU5gK3UiTu6OC3LFafsi7mSJp4z9a9rMPZvBNI2Kt84RcR4kWFiQGWjeqe1ueOXrYp/W7paZh7ukkshomIyetFMOQ0MiizAJH0I8FnpresryHrWaSEiOLKZ09yPdwP7sw7juuNaqADyPTx1Bz1h3hZ9zZj2Y1nbMkvyF1RT1rFLIGu2CtsxRDF0ZYllOdOFr/PWtD1u6YbJVWndAlbLj+SXmzvTdhvoEe7iNx9mq5ysa7+BZVgP1m9VOrJzVxMZrE0R9eX8c6dwZBwGBOlN66WsJB17c1uob2egzSrwkaim6+bk/1abLXHJj6lcjJTfrd33DPTkfammfYzvGTvX2gLJMos8YQLsz3GQejOr4PnlwRq0MxnqYIeVNBsTQZPWkwcKgUMJKQpEVa76m2drufw/eqlgePybV3KGcP3vg47zaZkR2Pz2la10TX0j99GRVvnLzJ6nKifBnStuJR4hat7ot7r0PWa5xlM+dnJ3JQGNwyYs3BYYTXBd2OIJO/qedgvuMtutT6ljLRTKiZfIMCa8+Sl/jbL50L6LH2Y8z/cfCYkeO35dZXJbMeOa0pM9nDO4+zTyoDbpm2bHjBku2K+j00OXbw33652iQIKd62xxM/nsVrGDRb5nm5cdC8SJt4fHnRkhQmEsl04RZizq7xJYwk4XDzYa0qxFIqwbeFUFTN9yNjS3420FldzP+55C0eVBdauX78qEvjuhoX4f3++6r/g568d9QSwMEFAACAAgA2btaScv8gyRKAAAAagAAABsAAAB1bml2ZXJzYWwvdW5pdmVyc2FsLnBuZy54bWyzsa/IzVEoSy0qzszPs1Uy1DNQsrfj5bIpKEoty0wtV6gAigEFIUBJoRLINUJwyzNTSjJslSwszRBiGamZ6Rkltkpm5giF+kAjAVBLAQIAABQAAgAIANm7WkkVDq0oZAQAAAcRAAAdAAAAAAAAAAEAAAAAAAAAAAB1bml2ZXJzYWwvY29tbW9uX21lc3NhZ2VzLmxuZ1BLAQIAABQAAgAIANm7WkkIfgsjKQMAAIYMAAAnAAAAAAAAAAEAAAAAAJ8EAAB1bml2ZXJzYWwvZmxhc2hfcHVibGlzaGluZ19zZXR0aW5ncy54bWxQSwECAAAUAAIACADZu1pJVu8zlLoCAABUCgAAIQAAAAAAAAABAAAAAAANCAAAdW5pdmVyc2FsL2ZsYXNoX3NraW5fc2V0dGluZ3MueG1sUEsBAgAAFAACAAgA2btaSSqWD2f+AgAAlwsAACYAAAAAAAAAAQAAAAAABgsAAHVuaXZlcnNhbC9odG1sX3B1Ymxpc2hpbmdfc2V0dGluZ3MueG1sUEsBAgAAFAACAAgA2btaSVgHT52aAQAAHgYAAB8AAAAAAAAAAQAAAAAASA4AAHVuaXZlcnNhbC9odG1sX3NraW5fc2V0dGluZ3MuanNQSwECAAAUAAIACADZu1pJPTwv0cEAAADlAQAAGgAAAAAAAAABAAAAAAAfEAAAdW5pdmVyc2FsL2kxOG5fcHJlc2V0cy54bWxQSwECAAAUAAIACADZu1pJsO1dV24AAAB2AAAAHAAAAAAAAAABAAAAAAAYEQAAdW5pdmVyc2FsL2xvY2FsX3NldHRpbmdzLnhtbFBLAQIAABQAAgAIAESUV0cjtE77+wIAALAIAAAUAAAAAAAAAAEAAAAAAMARAAB1bml2ZXJzYWwvcGxheWVyLnhtbFBLAQIAABQAAgAIANm7Wkl7CK8tKgkAAHFbAAApAAAAAAAAAAEAAAAAAO0UAAB1bml2ZXJzYWwvc2tpbl9jdXN0b21pemF0aW9uX3NldHRpbmdzLnhtbFBLAQIAABQAAgAIANm7WkkZWbNboBMAAChOAAAXAAAAAAAAAAAAAAAAAF4eAAB1bml2ZXJzYWwvdW5pdmVyc2FsLnBuZ1BLAQIAABQAAgAIANm7WknL/IMkSgAAAGoAAAAbAAAAAAAAAAEAAAAAADMyAAB1bml2ZXJzYWwvdW5pdmVyc2FsLnBuZy54bWxQSwUGAAAAAAsACwBJAwAAtjIAAAAA"/>
  <p:tag name="ISPRING_PRESENTATION_TITLE" val="十八届六中全会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Century Gothic"/>
        <a:ea typeface="方正特雅宋简"/>
        <a:cs typeface=""/>
      </a:majorFont>
      <a:minorFont>
        <a:latin typeface="Century Gothic"/>
        <a:ea typeface="汉仪大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1278</Words>
  <Application>Microsoft Office PowerPoint</Application>
  <PresentationFormat>自定义</PresentationFormat>
  <Paragraphs>50</Paragraphs>
  <Slides>12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汉仪大宋简</vt:lpstr>
      <vt:lpstr>Century Gothic</vt:lpstr>
      <vt:lpstr>方正特雅宋简</vt:lpstr>
      <vt:lpstr>等线</vt:lpstr>
      <vt:lpstr>华文新魏</vt:lpstr>
      <vt:lpstr>微软雅黑</vt:lpstr>
      <vt:lpstr>华文楷体</vt:lpstr>
      <vt:lpstr>Office 主题​​</vt:lpstr>
      <vt:lpstr>Office 主题​​</vt:lpstr>
      <vt:lpstr>Office 主题​​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       如何写入党申请书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十八届六中全会</dc:title>
  <dc:creator/>
  <cp:keywords>http://hi.ooopic.com/zhuanji/22786635/163118/</cp:keywords>
  <cp:lastModifiedBy/>
  <cp:revision>18</cp:revision>
  <dcterms:created xsi:type="dcterms:W3CDTF">2017-06-20T16:03:20Z</dcterms:created>
  <dcterms:modified xsi:type="dcterms:W3CDTF">2018-05-24T02:42:04Z</dcterms:modified>
  <cp:contentStatus/>
</cp:coreProperties>
</file>